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6" r:id="rId16"/>
    <p:sldId id="272" r:id="rId17"/>
    <p:sldId id="275" r:id="rId18"/>
    <p:sldId id="273" r:id="rId19"/>
    <p:sldId id="270" r:id="rId20"/>
    <p:sldId id="271" r:id="rId2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C40E33F-B75D-45B2-897C-BD931CCB8A0E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6"/>
            <p14:sldId id="272"/>
            <p14:sldId id="275"/>
            <p14:sldId id="273"/>
            <p14:sldId id="270"/>
            <p14:sldId id="271"/>
          </p14:sldIdLst>
        </p14:section>
        <p14:section name="Раздел без заголовка" id="{9D5CDB5E-AE4B-4D0B-B660-89B35137CB3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414F2-FA67-4469-BC3F-8A1F563FEB20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388E6-0152-4489-8DA0-4E4131A30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429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«УГОЛОВНЫЙ ЗАКОН И НРАВСТВЕННОСТЬ»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МЕЖДУНАРОДНАЯ НАУЧНО-ПРАКТИЧЕСКАЯ КОНФЕРЕНЦИЯ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388E6-0152-4489-8DA0-4E4131A309B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23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88D-A406-44BB-B32B-621FF9313FDD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E3DD-AE34-4BA1-B1FC-77900101D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81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88D-A406-44BB-B32B-621FF9313FDD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E3DD-AE34-4BA1-B1FC-77900101D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680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88D-A406-44BB-B32B-621FF9313FDD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E3DD-AE34-4BA1-B1FC-77900101DD8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4103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88D-A406-44BB-B32B-621FF9313FDD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E3DD-AE34-4BA1-B1FC-77900101D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329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88D-A406-44BB-B32B-621FF9313FDD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E3DD-AE34-4BA1-B1FC-77900101DD8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7574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88D-A406-44BB-B32B-621FF9313FDD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E3DD-AE34-4BA1-B1FC-77900101D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281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88D-A406-44BB-B32B-621FF9313FDD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E3DD-AE34-4BA1-B1FC-77900101D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949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88D-A406-44BB-B32B-621FF9313FDD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E3DD-AE34-4BA1-B1FC-77900101D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373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88D-A406-44BB-B32B-621FF9313FDD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E3DD-AE34-4BA1-B1FC-77900101D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208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88D-A406-44BB-B32B-621FF9313FDD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E3DD-AE34-4BA1-B1FC-77900101D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737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88D-A406-44BB-B32B-621FF9313FDD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E3DD-AE34-4BA1-B1FC-77900101D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379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88D-A406-44BB-B32B-621FF9313FDD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E3DD-AE34-4BA1-B1FC-77900101D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272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88D-A406-44BB-B32B-621FF9313FDD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E3DD-AE34-4BA1-B1FC-77900101D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433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88D-A406-44BB-B32B-621FF9313FDD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E3DD-AE34-4BA1-B1FC-77900101D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181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88D-A406-44BB-B32B-621FF9313FDD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E3DD-AE34-4BA1-B1FC-77900101D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132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E3DD-AE34-4BA1-B1FC-77900101DD81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88D-A406-44BB-B32B-621FF9313FDD}" type="datetimeFigureOut">
              <a:rPr lang="ru-RU" smtClean="0"/>
              <a:t>28.09.2021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35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F688D-A406-44BB-B32B-621FF9313FDD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A48E3DD-AE34-4BA1-B1FC-77900101D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3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9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8075" y="1633709"/>
            <a:ext cx="9547953" cy="3581839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sz="5000" b="1" dirty="0"/>
              <a:t> </a:t>
            </a:r>
            <a:r>
              <a:rPr lang="ru-RU" sz="5000" b="1" dirty="0" smtClean="0">
                <a:solidFill>
                  <a:srgbClr val="C00000"/>
                </a:solidFill>
              </a:rPr>
              <a:t> </a:t>
            </a:r>
            <a:br>
              <a:rPr lang="ru-RU" sz="5000" b="1" dirty="0" smtClean="0">
                <a:solidFill>
                  <a:srgbClr val="C00000"/>
                </a:solidFill>
              </a:rPr>
            </a:br>
            <a:r>
              <a:rPr lang="ru-RU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«УГОЛОВНЫЙ ЗАКОН И </a:t>
            </a:r>
            <a:b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НРАВСТВЕННОСТЬ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C00000"/>
                </a:solidFill>
              </a:rPr>
              <a:t/>
            </a:r>
            <a:br>
              <a:rPr lang="en-US" sz="2800" b="1" dirty="0" smtClean="0">
                <a:solidFill>
                  <a:srgbClr val="C0000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869" y="3712275"/>
            <a:ext cx="9184395" cy="1655762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НАУЧНО-ПРАКТИЧЕСКАЯ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</a:t>
            </a:r>
            <a:r>
              <a:rPr lang="ru-RU" sz="1600" b="1" dirty="0">
                <a:solidFill>
                  <a:srgbClr val="002060"/>
                </a:solidFill>
              </a:rPr>
              <a:t> 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394511"/>
            <a:ext cx="3778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Д.ю.н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профессор, заслуженный юрист Российской Федерации, Председатель СК России</a:t>
            </a: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Иванович Бастрыкин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69" y="1"/>
            <a:ext cx="1628924" cy="12215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300" y="19684"/>
            <a:ext cx="1382296" cy="125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89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5919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 не сразу становится носителем нравственной парадигмы общества - он проходит процесс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инкультурации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8121" y="1596031"/>
            <a:ext cx="8112833" cy="4848836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В</a:t>
            </a:r>
            <a:r>
              <a:rPr lang="ru-RU" dirty="0" smtClean="0"/>
              <a:t>ажно</a:t>
            </a:r>
            <a:r>
              <a:rPr lang="ru-RU" dirty="0"/>
              <a:t>, чтобы в этом процессе у детей были правильные проводники. Истоки человеческой нравственности необходимо закладывать молодому поколению с раннего детства. Семья, детский сад, школа, институт, окружение, друзья - это основные социальные группы, в которых растет индивид. </a:t>
            </a:r>
            <a:endParaRPr lang="ru-RU" dirty="0" smtClean="0"/>
          </a:p>
          <a:p>
            <a:pPr algn="just"/>
            <a:r>
              <a:rPr lang="ru-RU" dirty="0" smtClean="0"/>
              <a:t>Сопутствующие </a:t>
            </a:r>
            <a:r>
              <a:rPr lang="ru-RU" dirty="0"/>
              <a:t>этому процессы, призванные увлечь молодого человека, необходимо развивать.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уже говорил о том, что в Советском Союзе были развиты стройотряды, пионерия, студенческие союзы.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dirty="0" smtClean="0"/>
              <a:t>В </a:t>
            </a:r>
            <a:r>
              <a:rPr lang="ru-RU" dirty="0"/>
              <a:t>наше время одной из таких альтернатив могла бы стать организация «Российское движение школьников». Но сейчас никто не знает про эту организацию. Ее деятельность носит формальный характер, как и деятельность многих других организаций, которые работают в этом направлении. У нас всегда были хорошие традиции, которые мы стали забывать. И поэтому надо менять ситуацию, пока не поздно - профильным ведомствам необходимо серьезно задуматься.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9" y="15852"/>
            <a:ext cx="658425" cy="6401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984" y="2659305"/>
            <a:ext cx="3425391" cy="22372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232" y="5021939"/>
            <a:ext cx="2357150" cy="16585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1301" y="227160"/>
            <a:ext cx="3590758" cy="230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8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061" y="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вопросах воспитания нравственности и морали первичную роль всегда играет общество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05" y="911775"/>
            <a:ext cx="9738911" cy="2058028"/>
          </a:xfrm>
        </p:spPr>
        <p:txBody>
          <a:bodyPr/>
          <a:lstStyle/>
          <a:p>
            <a:pPr algn="just"/>
            <a:r>
              <a:rPr lang="ru-RU" sz="2000" b="1" dirty="0">
                <a:solidFill>
                  <a:schemeClr val="tx1"/>
                </a:solidFill>
              </a:rPr>
              <a:t>С</a:t>
            </a:r>
            <a:r>
              <a:rPr lang="ru-RU" sz="2000" b="1" dirty="0" smtClean="0">
                <a:solidFill>
                  <a:schemeClr val="tx1"/>
                </a:solidFill>
              </a:rPr>
              <a:t>егодня </a:t>
            </a:r>
            <a:r>
              <a:rPr lang="ru-RU" sz="2000" b="1" dirty="0">
                <a:solidFill>
                  <a:schemeClr val="tx1"/>
                </a:solidFill>
              </a:rPr>
              <a:t>нашему обществу нужна идеология, смысл которой будет направлен на сохранение нашей культурной идентичности, уникальности, традиционных ценностей. 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</a:rPr>
              <a:t>Необходимо помнить, что нравственные и культурные ориентиры напрямую оказывают влияние на состояние правосознания, от которого во многом зависит благополучие всего общества.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7" y="25126"/>
            <a:ext cx="658425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474" y="21498"/>
            <a:ext cx="2211526" cy="32325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474" y="3305059"/>
            <a:ext cx="2211526" cy="34868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5439" y="3694041"/>
            <a:ext cx="2360077" cy="31328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6550" y="3128910"/>
            <a:ext cx="2370692" cy="31163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0251" y="3322865"/>
            <a:ext cx="2362179" cy="32321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381" y="2969803"/>
            <a:ext cx="2190864" cy="299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73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019" y="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В нашем </a:t>
            </a:r>
            <a:r>
              <a:rPr lang="ru-RU" sz="2800" dirty="0"/>
              <a:t>обществе немало героев, на которых нужно равняться.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541" y="1190113"/>
            <a:ext cx="7034473" cy="550814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 smtClean="0"/>
              <a:t>Мы </a:t>
            </a:r>
            <a:r>
              <a:rPr lang="ru-RU" sz="2000" dirty="0"/>
              <a:t>чтим память детей, отличившихся смелостью и бесстрашием при столкновении с опасностью и преступностью. Под патронатом СК России находятся семьи погибшего 7-летнего </a:t>
            </a:r>
            <a:r>
              <a:rPr lang="ru-RU" sz="2000" b="1" dirty="0"/>
              <a:t>Жени </a:t>
            </a:r>
            <a:r>
              <a:rPr lang="ru-RU" sz="2000" b="1" dirty="0" err="1"/>
              <a:t>Табакова</a:t>
            </a:r>
            <a:r>
              <a:rPr lang="ru-RU" sz="2000" dirty="0"/>
              <a:t>, бросившегося на защиту сестры от насильника; 12-летнего </a:t>
            </a:r>
            <a:r>
              <a:rPr lang="ru-RU" sz="2000" b="1" dirty="0"/>
              <a:t>Данила Садыкова</a:t>
            </a:r>
            <a:r>
              <a:rPr lang="ru-RU" sz="2000" dirty="0"/>
              <a:t>, погибшего при спасении упавшего в фонтан ребенка; 11-летнего </a:t>
            </a:r>
            <a:r>
              <a:rPr lang="ru-RU" sz="2000" b="1" dirty="0"/>
              <a:t>Алексея Мартыненко</a:t>
            </a:r>
            <a:r>
              <a:rPr lang="ru-RU" sz="2000" dirty="0"/>
              <a:t>, спасавшего друзей при пожаре в лагере «</a:t>
            </a:r>
            <a:r>
              <a:rPr lang="ru-RU" sz="2000" dirty="0" err="1"/>
              <a:t>Холдоми</a:t>
            </a:r>
            <a:r>
              <a:rPr lang="ru-RU" sz="2000" dirty="0"/>
              <a:t>», 6-летнего </a:t>
            </a:r>
            <a:r>
              <a:rPr lang="ru-RU" sz="2000" b="1" dirty="0"/>
              <a:t>Святослава Юшкова</a:t>
            </a:r>
            <a:r>
              <a:rPr lang="ru-RU" sz="2000" dirty="0"/>
              <a:t>, вынесшего на своих хрупких плечах из пожара дедушку. </a:t>
            </a:r>
            <a:endParaRPr lang="ru-RU" sz="2000" dirty="0" smtClean="0"/>
          </a:p>
          <a:p>
            <a:pPr algn="just"/>
            <a:r>
              <a:rPr lang="ru-RU" sz="2000" dirty="0" smtClean="0"/>
              <a:t>Мы </a:t>
            </a:r>
            <a:r>
              <a:rPr lang="ru-RU" sz="2000" dirty="0"/>
              <a:t>помним и чтим память </a:t>
            </a:r>
            <a:r>
              <a:rPr lang="ru-RU" sz="2000" b="1" dirty="0"/>
              <a:t>Вани Крапивина</a:t>
            </a:r>
            <a:r>
              <a:rPr lang="ru-RU" sz="2000" dirty="0"/>
              <a:t>, который бросился на защиту матери от пьяного соседа и получил смертельную травму. В наших сердцах и памяти - </a:t>
            </a:r>
            <a:r>
              <a:rPr lang="ru-RU" sz="2000" b="1" dirty="0"/>
              <a:t>Андрей </a:t>
            </a:r>
            <a:r>
              <a:rPr lang="ru-RU" sz="2000" b="1" dirty="0" err="1"/>
              <a:t>Касимов</a:t>
            </a:r>
            <a:r>
              <a:rPr lang="ru-RU" sz="2000" dirty="0"/>
              <a:t>, мужественно погибший в неравной схватке с насильником и убийцей, который вероломно напал на мальчика и его маленькую сестру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716" y="540115"/>
            <a:ext cx="4277942" cy="21590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65"/>
            <a:ext cx="658425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982" y="2776939"/>
            <a:ext cx="2291510" cy="17186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2516" y="4573381"/>
            <a:ext cx="3306895" cy="22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38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369" y="104139"/>
            <a:ext cx="7150032" cy="5088510"/>
          </a:xfrm>
        </p:spPr>
        <p:txBody>
          <a:bodyPr/>
          <a:lstStyle/>
          <a:p>
            <a:pPr algn="just"/>
            <a:r>
              <a:rPr lang="ru-RU" sz="2000" dirty="0"/>
              <a:t>К счастью, есть много ребят, которые при спасении ближнего не пострадали - это 16-летняя Елизавета </a:t>
            </a:r>
            <a:r>
              <a:rPr lang="ru-RU" sz="2000" dirty="0" err="1"/>
              <a:t>Шестова</a:t>
            </a:r>
            <a:r>
              <a:rPr lang="ru-RU" sz="2000" dirty="0"/>
              <a:t> из Тверской области, спасшая тонущих мальчишек, и 9-летняя Настя Чулкова из Мордовии, которая вытащила провалившегося под лед одноклассника.</a:t>
            </a:r>
          </a:p>
          <a:p>
            <a:pPr algn="just"/>
            <a:r>
              <a:rPr lang="ru-RU" sz="2000" dirty="0"/>
              <a:t>Эти ребята, которым не чуждо равнодушие, которые и ценой собственной жизни помогали ближнему – они сегодня настоящие герои нашего времени, и я об этом говорю постоянно, в том числе и на встречах с учащимися наших ведомственных образовательных учреждений.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9" y="11720"/>
            <a:ext cx="658425" cy="6401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401" y="-31258"/>
            <a:ext cx="2645081" cy="26450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49401" y="2635312"/>
            <a:ext cx="2645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Елизавета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Шестова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6696" y="3069111"/>
            <a:ext cx="2775333" cy="27753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39322" y="586593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Анастасия Чулкова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6140" y="4020634"/>
            <a:ext cx="4820081" cy="271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9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535" y="-30542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Следственный комитет старается способствовать формированию нравственных ценностей у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молодежи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422" y="1029302"/>
            <a:ext cx="8097398" cy="3880773"/>
          </a:xfrm>
        </p:spPr>
        <p:txBody>
          <a:bodyPr>
            <a:normAutofit/>
          </a:bodyPr>
          <a:lstStyle/>
          <a:p>
            <a:pPr algn="just"/>
            <a:r>
              <a:rPr lang="ru-RU" sz="1900" dirty="0" smtClean="0"/>
              <a:t>Важно </a:t>
            </a:r>
            <a:r>
              <a:rPr lang="ru-RU" sz="1900" dirty="0"/>
              <a:t>прививать молодым людям понимание и уважение к нашей культуре и истории. Для этого проводятся различные мероприятия, патриотические акции. Наши кадеты и студенты не сидят днями напролет в Интернете. </a:t>
            </a:r>
            <a:endParaRPr lang="ru-RU" sz="19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9" y="0"/>
            <a:ext cx="658425" cy="6401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920" y="828038"/>
            <a:ext cx="3821080" cy="3821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22" y="2350102"/>
            <a:ext cx="3791701" cy="37917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423" y="2560519"/>
            <a:ext cx="4177198" cy="417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2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494" y="33051"/>
            <a:ext cx="8596668" cy="746745"/>
          </a:xfrm>
        </p:spPr>
        <p:txBody>
          <a:bodyPr>
            <a:noAutofit/>
          </a:bodyPr>
          <a:lstStyle/>
          <a:p>
            <a:r>
              <a:rPr lang="ru-RU" sz="2800" dirty="0" smtClean="0"/>
              <a:t>Образовательная система СК России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55" t="15165" r="1" b="21729"/>
          <a:stretch/>
        </p:blipFill>
        <p:spPr>
          <a:xfrm>
            <a:off x="77599" y="829515"/>
            <a:ext cx="1288493" cy="117930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9" y="0"/>
            <a:ext cx="658425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21852" b="19236"/>
          <a:stretch/>
        </p:blipFill>
        <p:spPr>
          <a:xfrm>
            <a:off x="1428192" y="829514"/>
            <a:ext cx="1338617" cy="117930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440" t="22992" r="4555" b="20783"/>
          <a:stretch/>
        </p:blipFill>
        <p:spPr>
          <a:xfrm>
            <a:off x="2871324" y="838911"/>
            <a:ext cx="1238366" cy="117126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5183" t="17282" r="5161" b="17903"/>
          <a:stretch/>
        </p:blipFill>
        <p:spPr>
          <a:xfrm>
            <a:off x="4220830" y="838911"/>
            <a:ext cx="1352841" cy="117930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t="19127" b="21930"/>
          <a:stretch/>
        </p:blipFill>
        <p:spPr>
          <a:xfrm>
            <a:off x="5684811" y="827311"/>
            <a:ext cx="1382066" cy="118150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l="5042" t="22809" r="6634" b="19901"/>
          <a:stretch/>
        </p:blipFill>
        <p:spPr>
          <a:xfrm>
            <a:off x="5674514" y="2135255"/>
            <a:ext cx="1392363" cy="120898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l="3966" t="19140" r="6152" b="10885"/>
          <a:stretch/>
        </p:blipFill>
        <p:spPr>
          <a:xfrm>
            <a:off x="4211007" y="2121848"/>
            <a:ext cx="1411059" cy="120898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/>
          <a:srcRect b="5244"/>
          <a:stretch/>
        </p:blipFill>
        <p:spPr>
          <a:xfrm>
            <a:off x="4211007" y="4631640"/>
            <a:ext cx="6511141" cy="21963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05170" y="33051"/>
            <a:ext cx="4494957" cy="44949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167" y="2756392"/>
            <a:ext cx="4068557" cy="406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7502" y="102825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проводим большую работу с нашим молодым поколением: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ведомстве создана целая система образования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самое главное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воспитания!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026" y="1316053"/>
            <a:ext cx="8596668" cy="3880773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Не </a:t>
            </a:r>
            <a:r>
              <a:rPr lang="ru-RU" dirty="0"/>
              <a:t>так давно мы открыли ведомственный </a:t>
            </a:r>
            <a:r>
              <a:rPr lang="ru-RU" b="1" dirty="0"/>
              <a:t>Пансион </a:t>
            </a:r>
            <a:r>
              <a:rPr lang="ru-RU" b="1" dirty="0" smtClean="0"/>
              <a:t>воспитанниц в Санкт-Петербурге </a:t>
            </a:r>
            <a:r>
              <a:rPr lang="ru-RU" dirty="0"/>
              <a:t>и новый кадетский корпус в городе воинской славы - </a:t>
            </a:r>
            <a:r>
              <a:rPr lang="ru-RU" b="1" dirty="0"/>
              <a:t>Севастополе</a:t>
            </a:r>
            <a:r>
              <a:rPr lang="ru-RU" dirty="0"/>
              <a:t>, где учатся ребята, в том числе и оставшиеся без попечения родителей. </a:t>
            </a:r>
            <a:endParaRPr lang="ru-RU" dirty="0" smtClean="0"/>
          </a:p>
          <a:p>
            <a:pPr algn="just"/>
            <a:r>
              <a:rPr lang="ru-RU" dirty="0" smtClean="0"/>
              <a:t>Надо </a:t>
            </a:r>
            <a:r>
              <a:rPr lang="ru-RU" dirty="0"/>
              <a:t>сказать, что большое внимание мы уделяем воспитанию в стенах наших учреждений детей-сирот, которые так нуждаются в правильных жизненных ориентирах.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8425" cy="640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83" y="3463553"/>
            <a:ext cx="3943695" cy="26319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8983" y="6062471"/>
            <a:ext cx="3943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01.09.2021 года в </a:t>
            </a:r>
            <a:r>
              <a:rPr lang="ru-RU" sz="1600" dirty="0"/>
              <a:t>Севастополе состоялось торжественное открытие нового кадетского корпуса СК России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694" y="909809"/>
            <a:ext cx="3491429" cy="34914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92694" y="4379194"/>
            <a:ext cx="349930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 smtClean="0"/>
              <a:t>08.09.2021 года в </a:t>
            </a:r>
            <a:r>
              <a:rPr lang="ru-RU" sz="1700" dirty="0"/>
              <a:t>Пансионе воспитанниц СК России состоялся урок мужества и памятные мероприятия, посвященные 80-й годовщине начала блокады Ленинграда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995" y="3251643"/>
            <a:ext cx="4238822" cy="2378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70555" y="5633857"/>
            <a:ext cx="4314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 сентября 2021 года в Пансионе воспитанниц СК России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672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0" y="26272"/>
            <a:ext cx="8596668" cy="1320800"/>
          </a:xfrm>
        </p:spPr>
        <p:txBody>
          <a:bodyPr/>
          <a:lstStyle/>
          <a:p>
            <a:r>
              <a:rPr lang="ru-RU" dirty="0" smtClean="0"/>
              <a:t>Культурный центр СК России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70977"/>
            <a:ext cx="8332140" cy="153115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В 2021 году в культурной столице </a:t>
            </a:r>
            <a:r>
              <a:rPr lang="ru-RU" dirty="0" smtClean="0"/>
              <a:t>– городе Санкт-Петербурге- мы </a:t>
            </a:r>
            <a:r>
              <a:rPr lang="ru-RU" dirty="0"/>
              <a:t>торжественно открыли Культурный центр Следственного комитета России, основными задачами которого стали повышение уровня патриотического воспитания обучающихся образовательных учреждений СК России и сотрудников, культивирование у них нравственно-эстетических и морально-психологических качеств.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8425" cy="6401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12" y="2920560"/>
            <a:ext cx="4173327" cy="2827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9212" y="5748415"/>
            <a:ext cx="425380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 smtClean="0"/>
              <a:t>Губернатор Санкт-Петербурга  </a:t>
            </a:r>
            <a:r>
              <a:rPr lang="ru-RU" sz="1700" dirty="0" err="1" smtClean="0"/>
              <a:t>А.Д.Беглов</a:t>
            </a:r>
            <a:r>
              <a:rPr lang="ru-RU" sz="1700" dirty="0" smtClean="0"/>
              <a:t> и руководитель Культурного центра СК России </a:t>
            </a:r>
            <a:r>
              <a:rPr lang="ru-RU" sz="1700" dirty="0" err="1" smtClean="0"/>
              <a:t>М.Д.Краснопеева</a:t>
            </a:r>
            <a:endParaRPr lang="ru-RU" sz="17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017" y="2044072"/>
            <a:ext cx="3962400" cy="3962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45417" y="3440090"/>
            <a:ext cx="33372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22 сентября 2021 года между Следственным комитетом </a:t>
            </a:r>
            <a:r>
              <a:rPr lang="ru-RU" sz="1600" dirty="0" smtClean="0"/>
              <a:t>Российской̆ </a:t>
            </a:r>
            <a:r>
              <a:rPr lang="ru-RU" sz="1600" dirty="0"/>
              <a:t>Федерации и «Домом-интернатом для </a:t>
            </a:r>
            <a:r>
              <a:rPr lang="ru-RU" sz="1600" dirty="0" smtClean="0"/>
              <a:t>детей- </a:t>
            </a:r>
            <a:r>
              <a:rPr lang="ru-RU" sz="1600" dirty="0"/>
              <a:t>инвалидов и инвалидов с детства с нарушениями умственного развития №1» в городе Петергофе заключено соглашение о </a:t>
            </a:r>
            <a:r>
              <a:rPr lang="ru-RU" sz="1600" dirty="0" err="1"/>
              <a:t>взаимодействии</a:t>
            </a:r>
            <a:r>
              <a:rPr lang="ru-RU" sz="1600" dirty="0"/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2659"/>
          <a:stretch/>
        </p:blipFill>
        <p:spPr>
          <a:xfrm>
            <a:off x="8605341" y="88134"/>
            <a:ext cx="3564625" cy="226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4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3051"/>
            <a:ext cx="7194812" cy="12999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300" dirty="0"/>
              <a:t>Наши ребята чтят лучшие офицерские традиции и нравственные каноны, а преподавательский состав образовательных учреждений всегда поддерживает ребят в их начинаниях</a:t>
            </a:r>
            <a:r>
              <a:rPr lang="ru-RU" sz="2300" dirty="0" smtClean="0"/>
              <a:t>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07542"/>
            <a:ext cx="7733841" cy="3880773"/>
          </a:xfrm>
        </p:spPr>
        <p:txBody>
          <a:bodyPr/>
          <a:lstStyle/>
          <a:p>
            <a:pPr algn="just" fontAlgn="base"/>
            <a:r>
              <a:rPr lang="ru-RU" dirty="0" smtClean="0"/>
              <a:t>Нами </a:t>
            </a:r>
            <a:r>
              <a:rPr lang="ru-RU" dirty="0"/>
              <a:t>достигнута договоренность с руководителем Петербургского Дворянского Собрания, заключено соглашение с Всероссийским казачьим обществом о совместной работе с молодежью с целью возрождения офицерских традиций и формирования чувства патриотизма у обучающихся образовательных учреждений Следственного комитета России.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8425" cy="6401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98" y="3046305"/>
            <a:ext cx="4232250" cy="2769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708" y="5797564"/>
            <a:ext cx="4232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Председатель </a:t>
            </a:r>
            <a:r>
              <a:rPr lang="ru-RU" sz="1600" dirty="0"/>
              <a:t>СК </a:t>
            </a:r>
            <a:r>
              <a:rPr lang="ru-RU" sz="1600" dirty="0" smtClean="0"/>
              <a:t>России </a:t>
            </a:r>
            <a:r>
              <a:rPr lang="ru-RU" sz="1600" dirty="0" err="1" smtClean="0"/>
              <a:t>А.И.Бастрыкин</a:t>
            </a:r>
            <a:r>
              <a:rPr lang="ru-RU" sz="1600" dirty="0" smtClean="0"/>
              <a:t>   с </a:t>
            </a:r>
            <a:r>
              <a:rPr lang="ru-RU" sz="1600" dirty="0"/>
              <a:t>руководителем Петербургского Дворянского Собрания </a:t>
            </a:r>
            <a:r>
              <a:rPr lang="ru-RU" sz="1600" dirty="0" smtClean="0"/>
              <a:t>А. П. Григоровым-</a:t>
            </a:r>
            <a:r>
              <a:rPr lang="ru-RU" sz="1600" dirty="0" err="1" smtClean="0"/>
              <a:t>Рудыковским</a:t>
            </a:r>
            <a:r>
              <a:rPr lang="ru-RU" sz="1600" dirty="0" smtClean="0"/>
              <a:t>, 13.09.2021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068" y="3046305"/>
            <a:ext cx="3910190" cy="28012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49958" y="5797564"/>
            <a:ext cx="39101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Председатель СК России </a:t>
            </a:r>
            <a:r>
              <a:rPr lang="ru-RU" sz="1600" dirty="0" err="1"/>
              <a:t>А.И.Бастрыкин</a:t>
            </a:r>
            <a:r>
              <a:rPr lang="ru-RU" sz="1600" dirty="0"/>
              <a:t>  с </a:t>
            </a:r>
            <a:r>
              <a:rPr lang="ru-RU" sz="1600" dirty="0" smtClean="0"/>
              <a:t>атаманом Всероссийского </a:t>
            </a:r>
            <a:r>
              <a:rPr lang="ru-RU" sz="1600" dirty="0"/>
              <a:t>казачьего общества </a:t>
            </a:r>
            <a:r>
              <a:rPr lang="ru-RU" sz="1600" dirty="0" smtClean="0"/>
              <a:t>Н.А. </a:t>
            </a:r>
            <a:r>
              <a:rPr lang="ru-RU" sz="1600" dirty="0" err="1" smtClean="0"/>
              <a:t>Долудой</a:t>
            </a:r>
            <a:endParaRPr lang="ru-RU" sz="1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111" y="33051"/>
            <a:ext cx="4267889" cy="27973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8090" y="3046305"/>
            <a:ext cx="3528840" cy="238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1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484" y="12007"/>
            <a:ext cx="8596668" cy="173967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900" dirty="0" smtClean="0"/>
              <a:t>Наши кадеты и </a:t>
            </a:r>
            <a:r>
              <a:rPr lang="ru-RU" sz="1900" dirty="0" smtClean="0"/>
              <a:t>студенты, молодые следователи </a:t>
            </a:r>
            <a:r>
              <a:rPr lang="ru-RU" sz="1900" dirty="0" smtClean="0"/>
              <a:t>помогают </a:t>
            </a:r>
            <a:r>
              <a:rPr lang="ru-RU" sz="1900" dirty="0"/>
              <a:t>ветеранам, участвуют в облагораживании памятников культуры, посещают детские дома, и я глубоко убежден в том, что те, кого мы сейчас воспитываем в наших образовательных учреждениях, стоят на правильном пути и сами станут примером неравнодушия и достойного поведения.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9" y="0"/>
            <a:ext cx="658425" cy="6401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892" y="1636622"/>
            <a:ext cx="2998402" cy="22488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23" y="1636622"/>
            <a:ext cx="2408482" cy="24084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3152" y="80340"/>
            <a:ext cx="2948848" cy="2334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0974" y="4297745"/>
            <a:ext cx="3239533" cy="24245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08" y="4013659"/>
            <a:ext cx="3609150" cy="24245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18739" t="-3299" r="19062" b="7208"/>
          <a:stretch/>
        </p:blipFill>
        <p:spPr>
          <a:xfrm>
            <a:off x="9829713" y="2112897"/>
            <a:ext cx="2324560" cy="26961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1591" y="1407122"/>
            <a:ext cx="2569035" cy="25690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3523" y="4443186"/>
            <a:ext cx="3528338" cy="235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8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6108" y="134651"/>
            <a:ext cx="8376328" cy="1320800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Проблема нравственности сегодня актуальна как никогда - это связано с негативными тенденциями, свидетелями которых мы являемся.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104" y="1337744"/>
            <a:ext cx="9216331" cy="2858351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200" dirty="0" smtClean="0"/>
              <a:t>Речь </a:t>
            </a:r>
            <a:r>
              <a:rPr lang="ru-RU" sz="2200" dirty="0"/>
              <a:t>в первую очередь идет об утрате нравственных ориентиров у нашей молодежи, потере исторической памяти и традиционных ценностей. Следствием этого являются всеобщий эгоизм, отсутствие эмпатии к ближнему. </a:t>
            </a:r>
            <a:endParaRPr lang="ru-RU" sz="2200" dirty="0" smtClean="0"/>
          </a:p>
          <a:p>
            <a:pPr algn="just"/>
            <a:r>
              <a:rPr lang="ru-RU" sz="2200" dirty="0" smtClean="0"/>
              <a:t>Интернет</a:t>
            </a:r>
            <a:r>
              <a:rPr lang="ru-RU" sz="2200" dirty="0"/>
              <a:t>, телевидение, социальные сети стали источником безнравственного  воспитания, культа насилия, равнодушия к проблемам ближних. Не устаю повторять - детей из Интернета надо вырывать.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128"/>
            <a:ext cx="996107" cy="9703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364" y="4285454"/>
            <a:ext cx="3286858" cy="21939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49" y="4019825"/>
            <a:ext cx="2900000" cy="19623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9830" y="2353112"/>
            <a:ext cx="2862170" cy="21087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7237" y="4512099"/>
            <a:ext cx="2885741" cy="217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41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570" y="2923142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600" b="1" dirty="0" smtClean="0">
                <a:solidFill>
                  <a:srgbClr val="002060"/>
                </a:solidFill>
              </a:rPr>
              <a:t>Благодарю за внимание!</a:t>
            </a:r>
            <a:endParaRPr lang="ru-RU" sz="56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07" y="5087117"/>
            <a:ext cx="387739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6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473" y="660875"/>
            <a:ext cx="7665444" cy="575080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400" dirty="0"/>
              <a:t>Когда уроки войны с фашизмом целенаправленно искажаются одними либо попросту забываются другими – это становится  серьезным дестабилизирующим фактором, негативно влияющим не только на культурно-нравственное воспитание последующих поколений, но и на будущее общества в целом. И, как следствие, требует закономерного ответа. </a:t>
            </a:r>
            <a:endParaRPr lang="ru-RU" sz="2400" dirty="0" smtClean="0"/>
          </a:p>
          <a:p>
            <a:pPr algn="just"/>
            <a:r>
              <a:rPr lang="ru-RU" sz="2400" b="1" dirty="0" smtClean="0"/>
              <a:t>Попытки </a:t>
            </a:r>
            <a:r>
              <a:rPr lang="ru-RU" sz="2400" b="1" dirty="0"/>
              <a:t>реабилитировать нацизм, в том числе из-за рубежа, Следственный комитет не оставляет без внимания. </a:t>
            </a:r>
            <a:endParaRPr lang="ru-RU" sz="2400" b="1" dirty="0" smtClean="0"/>
          </a:p>
          <a:p>
            <a:pPr algn="just"/>
            <a:r>
              <a:rPr lang="ru-RU" sz="2400" dirty="0" smtClean="0"/>
              <a:t>В ведомстве </a:t>
            </a:r>
            <a:r>
              <a:rPr lang="ru-RU" sz="2400" dirty="0"/>
              <a:t>расследуется уголовное дело по факту реабилитации нацизма в </a:t>
            </a:r>
            <a:r>
              <a:rPr lang="ru-RU" sz="2400" dirty="0" smtClean="0"/>
              <a:t>отношении уже экс-председателя </a:t>
            </a:r>
            <a:r>
              <a:rPr lang="ru-RU" sz="2400" dirty="0"/>
              <a:t>Украинского института национальной памяти </a:t>
            </a:r>
            <a:r>
              <a:rPr lang="ru-RU" sz="2400" dirty="0" err="1" smtClean="0"/>
              <a:t>Вятровича</a:t>
            </a:r>
            <a:r>
              <a:rPr lang="ru-RU" sz="2400" dirty="0"/>
              <a:t>, который в 2014-2019 годах публично отрицал факты, установленные приговором Международного военного трибунала в г. Нюрнберге.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4911" cy="580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086" y="2250470"/>
            <a:ext cx="4254085" cy="223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93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046" y="62417"/>
            <a:ext cx="8835527" cy="448258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100" dirty="0"/>
              <a:t>Так, направлено в суд </a:t>
            </a:r>
            <a:r>
              <a:rPr lang="ru-RU" sz="2100" b="1" dirty="0"/>
              <a:t>16 уголовных дел </a:t>
            </a:r>
            <a:r>
              <a:rPr lang="ru-RU" sz="2100" dirty="0"/>
              <a:t>о подобных </a:t>
            </a:r>
            <a:r>
              <a:rPr lang="ru-RU" sz="2100" dirty="0" smtClean="0"/>
              <a:t>криминальных проявлениях, </a:t>
            </a:r>
            <a:r>
              <a:rPr lang="ru-RU" sz="2100" dirty="0"/>
              <a:t>в том числе в отношении молодых людей, которые разместили на сайте «Бессмертный полк» фотоизображения Адольфа Гитлера и других нацистов. </a:t>
            </a:r>
            <a:r>
              <a:rPr lang="ru-RU" sz="2100" b="1" dirty="0"/>
              <a:t>Часть из них уже понесли наказание. </a:t>
            </a:r>
          </a:p>
          <a:p>
            <a:pPr algn="just"/>
            <a:r>
              <a:rPr lang="ru-RU" sz="2100" dirty="0"/>
              <a:t>Всего, участвуя в защите исторической правды о Великой Отечественной войне, следователями Следственного комитета после введения нормы об уголовной ответственности за реабилитацию нацизма </a:t>
            </a:r>
            <a:r>
              <a:rPr lang="ru-RU" sz="2100" b="1" dirty="0"/>
              <a:t>(с 2014 года) направлены в суд уголовные дела по 54 таким фактам.</a:t>
            </a:r>
          </a:p>
          <a:p>
            <a:pPr algn="just"/>
            <a:r>
              <a:rPr lang="ru-RU" sz="2100" dirty="0" smtClean="0"/>
              <a:t>«Виртуальные смельчаки», </a:t>
            </a:r>
            <a:r>
              <a:rPr lang="ru-RU" sz="2100" dirty="0"/>
              <a:t>которые оправдывают нацистскую идеологию на просторах Интернета, в жизни, становясь фигурантами уголовных дел, поясняют, что кто-то это делал ради неуместной шутки, кто-то действительно из симпатий к представителям Вермахта, а некоторые (!) и вообще не могут объяснить мотивы своих действий. Налицо трусость, глупость.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32"/>
            <a:ext cx="683046" cy="6662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21926"/>
          <a:stretch/>
        </p:blipFill>
        <p:spPr>
          <a:xfrm>
            <a:off x="199065" y="4321301"/>
            <a:ext cx="2390660" cy="17757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728" y="4949477"/>
            <a:ext cx="2365894" cy="14072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b="22314"/>
          <a:stretch/>
        </p:blipFill>
        <p:spPr>
          <a:xfrm>
            <a:off x="9905979" y="4825824"/>
            <a:ext cx="2084087" cy="16190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0400" y="9832"/>
            <a:ext cx="2249667" cy="19695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4297" y="2165044"/>
            <a:ext cx="2285770" cy="22857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7172" y="4321301"/>
            <a:ext cx="2669720" cy="15662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b="20161"/>
          <a:stretch/>
        </p:blipFill>
        <p:spPr>
          <a:xfrm>
            <a:off x="7819058" y="5075238"/>
            <a:ext cx="2034755" cy="162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17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1740" y="649995"/>
            <a:ext cx="8741120" cy="603724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2300" dirty="0" smtClean="0"/>
              <a:t>Разжигание </a:t>
            </a:r>
            <a:r>
              <a:rPr lang="ru-RU" sz="2300" dirty="0"/>
              <a:t>межнациональной розни и проявление нетерпимости, размещение материалов в сети Интернет, пропагандирующих  ненависть к определенным социальным группам, религии, национальностям, чревато для нашего многонационального общества необратимыми последствиями. </a:t>
            </a:r>
            <a:endParaRPr lang="ru-RU" sz="2300" dirty="0" smtClean="0"/>
          </a:p>
          <a:p>
            <a:pPr marL="0" indent="0" algn="just">
              <a:buNone/>
            </a:pPr>
            <a:r>
              <a:rPr lang="ru-RU" sz="2300" b="1" dirty="0" smtClean="0">
                <a:solidFill>
                  <a:srgbClr val="FF0000"/>
                </a:solidFill>
              </a:rPr>
              <a:t>СПРАВОЧНО: </a:t>
            </a:r>
            <a:r>
              <a:rPr lang="ru-RU" sz="2300" b="1" dirty="0" smtClean="0"/>
              <a:t>в </a:t>
            </a:r>
            <a:r>
              <a:rPr lang="ru-RU" sz="2300" b="1" dirty="0"/>
              <a:t>1 полугодии 2021 </a:t>
            </a:r>
            <a:r>
              <a:rPr lang="ru-RU" sz="2300" b="1" dirty="0" smtClean="0"/>
              <a:t>года </a:t>
            </a:r>
            <a:r>
              <a:rPr lang="ru-RU" sz="2300" dirty="0" smtClean="0"/>
              <a:t>в </a:t>
            </a:r>
            <a:r>
              <a:rPr lang="ru-RU" sz="2300" dirty="0"/>
              <a:t>производстве </a:t>
            </a:r>
            <a:r>
              <a:rPr lang="ru-RU" sz="2300" dirty="0" smtClean="0"/>
              <a:t>следователей СК России находилось </a:t>
            </a:r>
            <a:r>
              <a:rPr lang="ru-RU" sz="2300" dirty="0"/>
              <a:t>378 уголовных дел о преступлениях экстремистской направленности, что более чем на 50% превышает этот показатель в 1 полугодии прошлого года (+51,8%, или 249). Из них </a:t>
            </a:r>
            <a:r>
              <a:rPr lang="ru-RU" sz="2300" b="1" dirty="0"/>
              <a:t>165</a:t>
            </a:r>
            <a:r>
              <a:rPr lang="ru-RU" sz="2300" dirty="0"/>
              <a:t> – совершенных с использованием сети Интернет. Перед судом по этим делам предстали </a:t>
            </a:r>
            <a:r>
              <a:rPr lang="ru-RU" sz="2300" b="1" dirty="0"/>
              <a:t>154</a:t>
            </a:r>
            <a:r>
              <a:rPr lang="ru-RU" sz="2300" dirty="0"/>
              <a:t> лица, что в два раза больше в аналогичный период 2020 года (+102,6%, или 76).</a:t>
            </a:r>
          </a:p>
          <a:p>
            <a:pPr algn="just"/>
            <a:r>
              <a:rPr lang="ru-RU" sz="2300" dirty="0"/>
              <a:t>Крайней формой экстремизма является терроризм, который, к сожалению, ищет свою поддержку и пытается пустить корни среди молодежи. Террористы делают ставку именно на молодежную среду, пользуясь их инфантильностью, незрелостью мировоззрения и внушаемостью, обусловленные отсутствием   четких нравственных ценностей. В борьбе за умы молодежи  следователями СК России устанавливаются и сами факты таких преступлений, и причины им способствующие, а также  применяется спектр профилактических мер. </a:t>
            </a:r>
          </a:p>
          <a:p>
            <a:pPr marL="0" indent="0" algn="just">
              <a:buNone/>
            </a:pPr>
            <a:r>
              <a:rPr lang="ru-RU" sz="2300" b="1" dirty="0">
                <a:solidFill>
                  <a:srgbClr val="FF0000"/>
                </a:solidFill>
              </a:rPr>
              <a:t>СПРАВОЧНО</a:t>
            </a:r>
            <a:r>
              <a:rPr lang="ru-RU" sz="2300" dirty="0">
                <a:solidFill>
                  <a:srgbClr val="FF0000"/>
                </a:solidFill>
              </a:rPr>
              <a:t>: </a:t>
            </a:r>
            <a:r>
              <a:rPr lang="ru-RU" sz="2300" b="1" dirty="0"/>
              <a:t>В 1 полугодии </a:t>
            </a:r>
            <a:r>
              <a:rPr lang="ru-RU" sz="2300" b="1" dirty="0" smtClean="0"/>
              <a:t>2021 года  </a:t>
            </a:r>
            <a:r>
              <a:rPr lang="ru-RU" sz="2300" dirty="0"/>
              <a:t>в производстве следственных органов СК России находилось </a:t>
            </a:r>
            <a:r>
              <a:rPr lang="ru-RU" sz="2300" b="1" dirty="0"/>
              <a:t>661 уголовное дело </a:t>
            </a:r>
            <a:r>
              <a:rPr lang="ru-RU" sz="2300" dirty="0"/>
              <a:t>о преступлениях террористического характера (+14,8%), в том числе </a:t>
            </a:r>
            <a:r>
              <a:rPr lang="ru-RU" sz="2300" b="1" dirty="0"/>
              <a:t>107</a:t>
            </a:r>
            <a:r>
              <a:rPr lang="ru-RU" sz="2300" dirty="0"/>
              <a:t> – о преступлениях, связанных с финансированием терроризма, и </a:t>
            </a:r>
            <a:r>
              <a:rPr lang="ru-RU" sz="2300" b="1" dirty="0"/>
              <a:t>174</a:t>
            </a:r>
            <a:r>
              <a:rPr lang="ru-RU" sz="2300" dirty="0"/>
              <a:t> - совершенных с использованием сети Интернет.</a:t>
            </a:r>
          </a:p>
          <a:p>
            <a:pPr marL="0" indent="0" algn="just">
              <a:buNone/>
            </a:pPr>
            <a:endParaRPr lang="ru-RU" sz="20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32"/>
            <a:ext cx="656268" cy="6401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3969"/>
          <a:stretch/>
        </p:blipFill>
        <p:spPr>
          <a:xfrm>
            <a:off x="9066724" y="9832"/>
            <a:ext cx="3087400" cy="20022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04600" y="2012127"/>
            <a:ext cx="2936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Жители Башкортостана,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одозреваемые в подготовке совершения теракта, 27.09.2021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194" y="3212456"/>
            <a:ext cx="3094590" cy="18112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22860" y="5025246"/>
            <a:ext cx="326914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Белгородской области возбуждены уголовные дела о преступлениях, связанных с экстремистской деятельностью и оправданием </a:t>
            </a:r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терроризма, 01.07.2021</a:t>
            </a:r>
            <a:endParaRPr lang="ru-RU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9076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66" y="2420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b="1" dirty="0" smtClean="0"/>
              <a:t>Глобальная </a:t>
            </a:r>
            <a:r>
              <a:rPr lang="ru-RU" sz="2600" b="1" dirty="0" err="1"/>
              <a:t>цифровизация</a:t>
            </a:r>
            <a:r>
              <a:rPr lang="ru-RU" sz="2600" b="1" dirty="0"/>
              <a:t>, с одной стороны, способствует прогрессу общества и процессов, а с другой – упрощает сознание и поведение отдельных лиц.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6966" y="1168738"/>
            <a:ext cx="8726652" cy="504444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200" dirty="0" smtClean="0"/>
              <a:t>Онлайн-коммуникация </a:t>
            </a:r>
            <a:r>
              <a:rPr lang="ru-RU" sz="2200" dirty="0"/>
              <a:t>при отсутствии личного общения в совокупности с негативным контентом в сети Интернет разрушительно сказывается на формировании базовых нравственных ориентиров и способствует </a:t>
            </a:r>
            <a:r>
              <a:rPr lang="ru-RU" sz="2200" dirty="0" err="1"/>
              <a:t>деструктивизму</a:t>
            </a:r>
            <a:r>
              <a:rPr lang="ru-RU" sz="2200" dirty="0"/>
              <a:t> личности. </a:t>
            </a:r>
            <a:endParaRPr lang="ru-RU" sz="2200" dirty="0" smtClean="0"/>
          </a:p>
          <a:p>
            <a:pPr algn="just"/>
            <a:r>
              <a:rPr lang="ru-RU" sz="2200" dirty="0" smtClean="0"/>
              <a:t>Так</a:t>
            </a:r>
            <a:r>
              <a:rPr lang="ru-RU" sz="2200" dirty="0"/>
              <a:t>, несвоевременная блокировка материалов, пропагандирующих культ насилия в учебных заведениях, стала неким катализатором открытой формы агрессии среди молодежи и у нас в стране. И, к сожалению, критическим ее проявлением стал так называемый </a:t>
            </a:r>
            <a:r>
              <a:rPr lang="ru-RU" sz="2200" b="1" dirty="0"/>
              <a:t>«</a:t>
            </a:r>
            <a:r>
              <a:rPr lang="ru-RU" sz="2200" b="1" dirty="0" err="1"/>
              <a:t>скулшутинг</a:t>
            </a:r>
            <a:r>
              <a:rPr lang="ru-RU" sz="2200" b="1" dirty="0"/>
              <a:t>» </a:t>
            </a:r>
            <a:r>
              <a:rPr lang="ru-RU" sz="2200" dirty="0"/>
              <a:t>(вооруженные нападения в учебных учреждениях). </a:t>
            </a:r>
            <a:endParaRPr lang="ru-RU" sz="2200" dirty="0" smtClean="0"/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Очевидно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что работа по выстраиванию четкой системы противодействия и своевременной нейтрализации подобных преступлений – задача и нравственная, и правовая.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4"/>
            <a:ext cx="658425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739" y="124717"/>
            <a:ext cx="8596668" cy="1320800"/>
          </a:xfrm>
        </p:spPr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несколько примеров: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09" y="1113987"/>
            <a:ext cx="6954768" cy="5154611"/>
          </a:xfrm>
        </p:spPr>
        <p:txBody>
          <a:bodyPr>
            <a:normAutofit/>
          </a:bodyPr>
          <a:lstStyle/>
          <a:p>
            <a:pPr algn="just"/>
            <a:r>
              <a:rPr lang="ru-RU" sz="1900" b="1" dirty="0" smtClean="0"/>
              <a:t>6 </a:t>
            </a:r>
            <a:r>
              <a:rPr lang="ru-RU" sz="1900" b="1" dirty="0"/>
              <a:t>сентября 2021 года в Приморском крае </a:t>
            </a:r>
            <a:r>
              <a:rPr lang="ru-RU" sz="1900" dirty="0"/>
              <a:t>суд признал двух несовершеннолетних (14 и 15 лет) виновными в вандализме. Ранее подростки в состоянии алкогольного опьянения осквернили памятник Герою России - Олегу Пешкову. </a:t>
            </a:r>
            <a:endParaRPr lang="ru-RU" sz="1900" dirty="0" smtClean="0"/>
          </a:p>
          <a:p>
            <a:pPr algn="just"/>
            <a:r>
              <a:rPr lang="ru-RU" sz="1900" b="1" dirty="0" smtClean="0"/>
              <a:t>В </a:t>
            </a:r>
            <a:r>
              <a:rPr lang="ru-RU" sz="1900" b="1" dirty="0"/>
              <a:t>апреле 2021 года в Ставрополе </a:t>
            </a:r>
            <a:r>
              <a:rPr lang="ru-RU" sz="1900" dirty="0"/>
              <a:t>вынесен приговор 16-летнему молодому человеку, который станцевал на "Вечном огне" и опубликовал видео с этими танцами в сети Интернет. </a:t>
            </a:r>
            <a:endParaRPr lang="ru-RU" sz="1900" dirty="0" smtClean="0"/>
          </a:p>
          <a:p>
            <a:pPr algn="just"/>
            <a:r>
              <a:rPr lang="ru-RU" sz="1900" dirty="0" smtClean="0"/>
              <a:t>К </a:t>
            </a:r>
            <a:r>
              <a:rPr lang="ru-RU" sz="1900" dirty="0"/>
              <a:t>сожалению, такие примеры можно продолжать (только за последнее время - Липецкая, Новгородская, Калининградская, Амурская области, Краснодарский, Забайкальский края, Республика Татарстан). И это не единичные примеры, когда следует говорить  </a:t>
            </a:r>
            <a:r>
              <a:rPr lang="ru-RU" sz="1900" dirty="0" smtClean="0"/>
              <a:t> </a:t>
            </a:r>
            <a:r>
              <a:rPr lang="ru-RU" sz="1900" dirty="0"/>
              <a:t>о непосредственной связи права и нравственности.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9" y="90310"/>
            <a:ext cx="658425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016" y="3306819"/>
            <a:ext cx="3428447" cy="23792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24017" y="5677583"/>
            <a:ext cx="3428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Апрель, 2021 г., Ставрополь.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684" y="117984"/>
            <a:ext cx="3172328" cy="314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69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452" y="146891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Еще одна проблема, уже набравшая обороты, - мошенничество с использованием компьютерных средств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91" y="1467691"/>
            <a:ext cx="7747983" cy="451446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100" dirty="0" smtClean="0"/>
              <a:t>Уровень </a:t>
            </a:r>
            <a:r>
              <a:rPr lang="ru-RU" sz="2100" dirty="0"/>
              <a:t>преступности  с использованием сети «Интернет» за последние годы значительно возрос. </a:t>
            </a:r>
            <a:endParaRPr lang="en-US" sz="2100" dirty="0" smtClean="0"/>
          </a:p>
          <a:p>
            <a:pPr algn="just"/>
            <a:r>
              <a:rPr lang="ru-RU" sz="2100" dirty="0" smtClean="0"/>
              <a:t>В </a:t>
            </a:r>
            <a:r>
              <a:rPr lang="ru-RU" sz="2100" dirty="0"/>
              <a:t>целом </a:t>
            </a:r>
            <a:r>
              <a:rPr lang="ru-RU" sz="2100" b="1" dirty="0"/>
              <a:t>более четверти в структуре всех преступных деяний </a:t>
            </a:r>
            <a:r>
              <a:rPr lang="ru-RU" sz="2100" dirty="0"/>
              <a:t>занимают </a:t>
            </a:r>
            <a:r>
              <a:rPr lang="ru-RU" sz="2100" dirty="0" err="1"/>
              <a:t>киберпреступления</a:t>
            </a:r>
            <a:r>
              <a:rPr lang="ru-RU" sz="2100" dirty="0"/>
              <a:t>, а </a:t>
            </a:r>
            <a:r>
              <a:rPr lang="ru-RU" sz="2100" b="1" dirty="0"/>
              <a:t>за 8 месяцев 2021 года их рост составил 12,7%. </a:t>
            </a:r>
            <a:endParaRPr lang="en-US" sz="2100" b="1" dirty="0" smtClean="0"/>
          </a:p>
          <a:p>
            <a:pPr algn="just"/>
            <a:r>
              <a:rPr lang="ru-RU" sz="2100" dirty="0" smtClean="0"/>
              <a:t>Зарегистрировано </a:t>
            </a:r>
            <a:r>
              <a:rPr lang="ru-RU" sz="2100" dirty="0"/>
              <a:t>358 тысяч 773 преступления. </a:t>
            </a:r>
          </a:p>
          <a:p>
            <a:pPr algn="just"/>
            <a:r>
              <a:rPr lang="ru-RU" sz="2100" dirty="0"/>
              <a:t>И, кстати, </a:t>
            </a:r>
            <a:r>
              <a:rPr lang="ru-RU" sz="2100" b="1" dirty="0"/>
              <a:t>в 45 тысячах случаев жертвами </a:t>
            </a:r>
            <a:r>
              <a:rPr lang="en-US" sz="2100" dirty="0" smtClean="0"/>
              <a:t>IT</a:t>
            </a:r>
            <a:r>
              <a:rPr lang="ru-RU" sz="2100" dirty="0" smtClean="0"/>
              <a:t>-преступлений </a:t>
            </a:r>
            <a:r>
              <a:rPr lang="ru-RU" sz="2100" dirty="0"/>
              <a:t>стали пенсионеры, </a:t>
            </a:r>
            <a:r>
              <a:rPr lang="ru-RU" sz="2100" b="1" dirty="0"/>
              <a:t>более чем в 4 тысячах </a:t>
            </a:r>
            <a:r>
              <a:rPr lang="ru-RU" sz="2100" dirty="0"/>
              <a:t>– несовершеннолетние, </a:t>
            </a:r>
            <a:r>
              <a:rPr lang="ru-RU" sz="2100" b="1" dirty="0"/>
              <a:t>свыше тысячи – инвалиды</a:t>
            </a:r>
            <a:r>
              <a:rPr lang="ru-RU" sz="2100" dirty="0"/>
              <a:t>. Интернет-мошенники не гнушаются никакими принципами, похищают деньги у пенсионеров, а зачастую - с благотворительных счетов, отнимая тем самым у нуждающихся последнюю надежду.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" y="11017"/>
            <a:ext cx="658425" cy="6401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599" y="1159523"/>
            <a:ext cx="3046164" cy="22846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161" y="3784294"/>
            <a:ext cx="3907316" cy="219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29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6378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это циничные и жестокие с точки зрения морали и нравственности преступления - они посягают на основу нашего общества, наши культурные и исторические корни.  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634" y="1637842"/>
            <a:ext cx="9279327" cy="5126515"/>
          </a:xfrm>
        </p:spPr>
        <p:txBody>
          <a:bodyPr>
            <a:normAutofit/>
          </a:bodyPr>
          <a:lstStyle/>
          <a:p>
            <a:pPr algn="just"/>
            <a:r>
              <a:rPr lang="ru-RU" sz="1900" dirty="0" smtClean="0"/>
              <a:t>Основные </a:t>
            </a:r>
            <a:r>
              <a:rPr lang="ru-RU" sz="1900" dirty="0"/>
              <a:t>причины таких преступлений связаны с тем, что </a:t>
            </a:r>
            <a:r>
              <a:rPr lang="ru-RU" sz="1900" b="1" dirty="0"/>
              <a:t>подростки не получают достаточного уровня воспитания, культуры </a:t>
            </a:r>
            <a:r>
              <a:rPr lang="ru-RU" sz="1900" dirty="0"/>
              <a:t>- то есть тех нравственных основ, на которые впоследствии "нанизывается" и уважение к праву и закону.</a:t>
            </a:r>
          </a:p>
          <a:p>
            <a:pPr algn="just"/>
            <a:r>
              <a:rPr lang="ru-RU" sz="1900" dirty="0"/>
              <a:t>Виртуальная реальность, в которой </a:t>
            </a:r>
            <a:r>
              <a:rPr lang="ru-RU" sz="1900" dirty="0" smtClean="0"/>
              <a:t>молодежь </a:t>
            </a:r>
            <a:r>
              <a:rPr lang="ru-RU" sz="1900" dirty="0"/>
              <a:t>проводит все свое время, зачастую подсказывает векторы, как ей кажется - развития. </a:t>
            </a:r>
            <a:endParaRPr lang="ru-RU" sz="1900" dirty="0" smtClean="0"/>
          </a:p>
          <a:p>
            <a:pPr algn="just"/>
            <a:r>
              <a:rPr lang="ru-RU" sz="1900" b="1" dirty="0" smtClean="0"/>
              <a:t>Яркий </a:t>
            </a:r>
            <a:r>
              <a:rPr lang="ru-RU" sz="1900" b="1" dirty="0"/>
              <a:t>пример </a:t>
            </a:r>
            <a:r>
              <a:rPr lang="ru-RU" sz="1900" dirty="0"/>
              <a:t>- призывы к массовым незаконным акциям. Манипуляторы преследовали свои цели, желая вовлечь в этот процесс широкие массы людей. Подростки же, которые выходили на незаконные акции, часто вообще не понимали, зачем они туда идут.  </a:t>
            </a:r>
            <a:endParaRPr lang="ru-RU" sz="1900" dirty="0" smtClean="0"/>
          </a:p>
          <a:p>
            <a:pPr algn="ctr"/>
            <a:r>
              <a:rPr lang="ru-RU" sz="1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этой связи целесообразна разработка комплексного плана по подготовке новых образовательных программ, направленных на формирование таких знаний и навыков, которые могли бы защитить подростка от воздействия манипуляторных техник.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9" y="0"/>
            <a:ext cx="658425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23218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350</TotalTime>
  <Words>1936</Words>
  <Application>Microsoft Office PowerPoint</Application>
  <PresentationFormat>Широкоэкранный</PresentationFormat>
  <Paragraphs>74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Times New Roman</vt:lpstr>
      <vt:lpstr>Trebuchet MS</vt:lpstr>
      <vt:lpstr>Wingdings 3</vt:lpstr>
      <vt:lpstr>Грань</vt:lpstr>
      <vt:lpstr>           «УГОЛОВНЫЙ ЗАКОН И  НРАВСТВЕННОСТЬ»   </vt:lpstr>
      <vt:lpstr>Проблема нравственности сегодня актуальна как никогда - это связано с негативными тенденциями, свидетелями которых мы являемся. </vt:lpstr>
      <vt:lpstr>Презентация PowerPoint</vt:lpstr>
      <vt:lpstr>Презентация PowerPoint</vt:lpstr>
      <vt:lpstr>Презентация PowerPoint</vt:lpstr>
      <vt:lpstr>Глобальная цифровизация, с одной стороны, способствует прогрессу общества и процессов, а с другой – упрощает сознание и поведение отдельных лиц. </vt:lpstr>
      <vt:lpstr>Еще несколько примеров: </vt:lpstr>
      <vt:lpstr>Еще одна проблема, уже набравшая обороты, - мошенничество с использованием компьютерных средств</vt:lpstr>
      <vt:lpstr>Все это циничные и жестокие с точки зрения морали и нравственности преступления - они посягают на основу нашего общества, наши культурные и исторические корни.   </vt:lpstr>
      <vt:lpstr>Человек не сразу становится носителем нравственной парадигмы общества - он проходит процесс инкультурации</vt:lpstr>
      <vt:lpstr>В вопросах воспитания нравственности и морали первичную роль всегда играет общество</vt:lpstr>
      <vt:lpstr>В нашем обществе немало героев, на которых нужно равняться. </vt:lpstr>
      <vt:lpstr>Презентация PowerPoint</vt:lpstr>
      <vt:lpstr>Следственный комитет старается способствовать формированию нравственных ценностей у молодежи </vt:lpstr>
      <vt:lpstr>Образовательная система СК России</vt:lpstr>
      <vt:lpstr>Мы проводим большую работу с нашим молодым поколением: в ведомстве создана целая система образования и самое главное – воспитания! </vt:lpstr>
      <vt:lpstr>Культурный центр СК России</vt:lpstr>
      <vt:lpstr>Наши ребята чтят лучшие офицерские традиции и нравственные каноны, а преподавательский состав образовательных учреждений всегда поддерживает ребят в их начинаниях. </vt:lpstr>
      <vt:lpstr>Презентация PowerPoint</vt:lpstr>
      <vt:lpstr>Благодарю за внимание!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          «УГОЛОВНЫЙ ЗАКОН И  НРАВСТВЕННОСТЬ»   </dc:title>
  <dc:creator>user</dc:creator>
  <cp:lastModifiedBy>user</cp:lastModifiedBy>
  <cp:revision>49</cp:revision>
  <cp:lastPrinted>2021-09-28T07:52:48Z</cp:lastPrinted>
  <dcterms:created xsi:type="dcterms:W3CDTF">2021-09-27T09:27:12Z</dcterms:created>
  <dcterms:modified xsi:type="dcterms:W3CDTF">2021-09-28T12:40:36Z</dcterms:modified>
</cp:coreProperties>
</file>