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"/>
  </p:notesMasterIdLst>
  <p:sldIdLst>
    <p:sldId id="271" r:id="rId2"/>
    <p:sldId id="276" r:id="rId3"/>
    <p:sldId id="293" r:id="rId4"/>
    <p:sldId id="289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66CC"/>
    <a:srgbClr val="6699FF"/>
    <a:srgbClr val="69C664"/>
    <a:srgbClr val="DD8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114" d="100"/>
          <a:sy n="114" d="100"/>
        </p:scale>
        <p:origin x="-16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B76F6-77BD-43DD-AF0B-8A8F2025E9CF}" type="doc">
      <dgm:prSet loTypeId="urn:microsoft.com/office/officeart/2008/layout/PictureAccen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49A4D24-988B-498D-B30D-93CF8106189C}">
      <dgm:prSet phldrT="[Текст]"/>
      <dgm:spPr/>
      <dgm:t>
        <a:bodyPr/>
        <a:lstStyle/>
        <a:p>
          <a:r>
            <a:rPr lang="ru-RU" dirty="0" smtClean="0"/>
            <a:t>АДМИНИСТРАТИВНЫЕ БАРЬЕРЫ </a:t>
          </a:r>
          <a:endParaRPr lang="ru-RU" dirty="0"/>
        </a:p>
      </dgm:t>
    </dgm:pt>
    <dgm:pt modelId="{A3D6FC2D-A56C-4267-9341-60D49CE31E2C}" type="parTrans" cxnId="{BC2E3BA9-B17B-4EC8-BFFE-16D2C9F33A77}">
      <dgm:prSet/>
      <dgm:spPr/>
      <dgm:t>
        <a:bodyPr/>
        <a:lstStyle/>
        <a:p>
          <a:endParaRPr lang="ru-RU"/>
        </a:p>
      </dgm:t>
    </dgm:pt>
    <dgm:pt modelId="{70978F0D-68DB-4B60-9D13-AE2D4E63489A}" type="sibTrans" cxnId="{BC2E3BA9-B17B-4EC8-BFFE-16D2C9F33A77}">
      <dgm:prSet/>
      <dgm:spPr/>
      <dgm:t>
        <a:bodyPr/>
        <a:lstStyle/>
        <a:p>
          <a:endParaRPr lang="ru-RU"/>
        </a:p>
      </dgm:t>
    </dgm:pt>
    <dgm:pt modelId="{18B3187E-464D-4987-8980-7E11B04FFAA7}">
      <dgm:prSet phldrT="[Текст]" custT="1"/>
      <dgm:spPr/>
      <dgm:t>
        <a:bodyPr/>
        <a:lstStyle/>
        <a:p>
          <a:r>
            <a:rPr lang="ru-RU" sz="1800" dirty="0" smtClean="0"/>
            <a:t>БАРЬЕРЫ ПО ВХОЖДЕНИЮ НА РЫНОК СУБЪЕКТА ПРЕДПРИНИМАТЕЛЬСКОЙ ДЕЯТЕЛЬНОСТИ</a:t>
          </a:r>
          <a:endParaRPr lang="ru-RU" sz="1800" dirty="0"/>
        </a:p>
      </dgm:t>
    </dgm:pt>
    <dgm:pt modelId="{26535A3B-7D31-412F-9467-A74ACE49F7E7}" type="parTrans" cxnId="{06032910-032C-4140-A20E-FB260F1F2690}">
      <dgm:prSet/>
      <dgm:spPr/>
      <dgm:t>
        <a:bodyPr/>
        <a:lstStyle/>
        <a:p>
          <a:endParaRPr lang="ru-RU"/>
        </a:p>
      </dgm:t>
    </dgm:pt>
    <dgm:pt modelId="{6338BBA0-4C5B-40C0-A88A-AF454A63855E}" type="sibTrans" cxnId="{06032910-032C-4140-A20E-FB260F1F2690}">
      <dgm:prSet/>
      <dgm:spPr/>
      <dgm:t>
        <a:bodyPr/>
        <a:lstStyle/>
        <a:p>
          <a:endParaRPr lang="ru-RU"/>
        </a:p>
      </dgm:t>
    </dgm:pt>
    <dgm:pt modelId="{89A33DDD-E8E6-4BBA-AAD2-C9CBB965B96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Барьеры по вхождению на рынок нового товара, в том числе барьеры, связанные с необходимостью установления правового режима нового объекта</a:t>
          </a:r>
          <a:endParaRPr lang="ru-RU" sz="1800" dirty="0"/>
        </a:p>
      </dgm:t>
    </dgm:pt>
    <dgm:pt modelId="{DFE32E15-4420-4B03-9B22-87CA0128BC48}" type="parTrans" cxnId="{F5E43C76-53C8-43A2-8604-777996A9AB0C}">
      <dgm:prSet/>
      <dgm:spPr/>
      <dgm:t>
        <a:bodyPr/>
        <a:lstStyle/>
        <a:p>
          <a:endParaRPr lang="ru-RU"/>
        </a:p>
      </dgm:t>
    </dgm:pt>
    <dgm:pt modelId="{38E4FB96-2F78-4A35-A0A3-5708A57B7D44}" type="sibTrans" cxnId="{F5E43C76-53C8-43A2-8604-777996A9AB0C}">
      <dgm:prSet/>
      <dgm:spPr/>
      <dgm:t>
        <a:bodyPr/>
        <a:lstStyle/>
        <a:p>
          <a:endParaRPr lang="ru-RU"/>
        </a:p>
      </dgm:t>
    </dgm:pt>
    <dgm:pt modelId="{A0071FDC-E44F-4E47-9860-10B91B7CE97C}">
      <dgm:prSet phldrT="[Текст]" custT="1"/>
      <dgm:spPr/>
      <dgm:t>
        <a:bodyPr/>
        <a:lstStyle/>
        <a:p>
          <a:r>
            <a:rPr lang="ru-RU" sz="1800" dirty="0" smtClean="0"/>
            <a:t>БАРЬЕРЫ ПО ИСПОЛЬЗОВАНИЮ НОВЫХ ТЕХНОЛОГИЙ, В ТОМ ЧИСЛЕ В СФЕРЕ СВЯЗИ</a:t>
          </a:r>
          <a:endParaRPr lang="ru-RU" sz="1800" dirty="0"/>
        </a:p>
      </dgm:t>
    </dgm:pt>
    <dgm:pt modelId="{0E75E57C-FF92-405F-92DB-FCAD8A9E6D08}" type="parTrans" cxnId="{EBAF180F-D144-4DB5-9EFD-68CE639196B3}">
      <dgm:prSet/>
      <dgm:spPr/>
      <dgm:t>
        <a:bodyPr/>
        <a:lstStyle/>
        <a:p>
          <a:endParaRPr lang="ru-RU"/>
        </a:p>
      </dgm:t>
    </dgm:pt>
    <dgm:pt modelId="{705973C9-6D1E-4BF3-84E2-F42C2011BDF4}" type="sibTrans" cxnId="{EBAF180F-D144-4DB5-9EFD-68CE639196B3}">
      <dgm:prSet/>
      <dgm:spPr/>
      <dgm:t>
        <a:bodyPr/>
        <a:lstStyle/>
        <a:p>
          <a:endParaRPr lang="ru-RU"/>
        </a:p>
      </dgm:t>
    </dgm:pt>
    <dgm:pt modelId="{0C55655E-302C-419B-AB82-24FE7E1AB7F6}" type="pres">
      <dgm:prSet presAssocID="{346B76F6-77BD-43DD-AF0B-8A8F2025E9C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69A1BC-6BAB-44A6-A86E-A6FAAC9C43FD}" type="pres">
      <dgm:prSet presAssocID="{449A4D24-988B-498D-B30D-93CF8106189C}" presName="root" presStyleCnt="0">
        <dgm:presLayoutVars>
          <dgm:chMax/>
          <dgm:chPref val="4"/>
        </dgm:presLayoutVars>
      </dgm:prSet>
      <dgm:spPr/>
    </dgm:pt>
    <dgm:pt modelId="{0FA1DA6D-94B4-45B8-BBED-22E44F8E1DCF}" type="pres">
      <dgm:prSet presAssocID="{449A4D24-988B-498D-B30D-93CF8106189C}" presName="rootComposite" presStyleCnt="0">
        <dgm:presLayoutVars/>
      </dgm:prSet>
      <dgm:spPr/>
    </dgm:pt>
    <dgm:pt modelId="{C842363F-D359-47E5-9892-DDBDAA61176C}" type="pres">
      <dgm:prSet presAssocID="{449A4D24-988B-498D-B30D-93CF8106189C}" presName="rootText" presStyleLbl="node0" presStyleIdx="0" presStyleCnt="1" custScaleX="138566" custScaleY="7425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A2FB678-488D-4946-A20D-B364582E4E84}" type="pres">
      <dgm:prSet presAssocID="{449A4D24-988B-498D-B30D-93CF8106189C}" presName="childShape" presStyleCnt="0">
        <dgm:presLayoutVars>
          <dgm:chMax val="0"/>
          <dgm:chPref val="0"/>
        </dgm:presLayoutVars>
      </dgm:prSet>
      <dgm:spPr/>
    </dgm:pt>
    <dgm:pt modelId="{A31D137F-B2B5-47D0-B619-441ECB22CB91}" type="pres">
      <dgm:prSet presAssocID="{18B3187E-464D-4987-8980-7E11B04FFAA7}" presName="childComposite" presStyleCnt="0">
        <dgm:presLayoutVars>
          <dgm:chMax val="0"/>
          <dgm:chPref val="0"/>
        </dgm:presLayoutVars>
      </dgm:prSet>
      <dgm:spPr/>
    </dgm:pt>
    <dgm:pt modelId="{7717E41C-3EA0-4F66-A945-8349A38DB71E}" type="pres">
      <dgm:prSet presAssocID="{18B3187E-464D-4987-8980-7E11B04FFAA7}" presName="Image" presStyleLbl="node1" presStyleIdx="0" presStyleCnt="3" custScaleY="87858" custLinFactNeighborX="-56859" custLinFactNeighborY="-14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B9EABB-F050-4B24-A081-77926966B124}" type="pres">
      <dgm:prSet presAssocID="{18B3187E-464D-4987-8980-7E11B04FFAA7}" presName="childText" presStyleLbl="lnNode1" presStyleIdx="0" presStyleCnt="3" custScaleX="115494" custScaleY="87858" custLinFactNeighborX="46" custLinFactNeighborY="-3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24F9E-8BA2-4EB4-861D-AC04DFB8C3EC}" type="pres">
      <dgm:prSet presAssocID="{89A33DDD-E8E6-4BBA-AAD2-C9CBB965B96B}" presName="childComposite" presStyleCnt="0">
        <dgm:presLayoutVars>
          <dgm:chMax val="0"/>
          <dgm:chPref val="0"/>
        </dgm:presLayoutVars>
      </dgm:prSet>
      <dgm:spPr/>
    </dgm:pt>
    <dgm:pt modelId="{4B38EE39-E5CE-4CC4-99B1-3DCDC2EDE71D}" type="pres">
      <dgm:prSet presAssocID="{89A33DDD-E8E6-4BBA-AAD2-C9CBB965B96B}" presName="Image" presStyleLbl="node1" presStyleIdx="1" presStyleCnt="3" custScaleY="87858" custLinFactNeighborX="-56859" custLinFactNeighborY="-144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CC9A9F-5CA2-49EB-9DF5-7817489361D9}" type="pres">
      <dgm:prSet presAssocID="{89A33DDD-E8E6-4BBA-AAD2-C9CBB965B96B}" presName="childText" presStyleLbl="lnNode1" presStyleIdx="1" presStyleCnt="3" custScaleX="115494" custScaleY="87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172FF-1788-4A69-80C0-681760DDEB04}" type="pres">
      <dgm:prSet presAssocID="{A0071FDC-E44F-4E47-9860-10B91B7CE97C}" presName="childComposite" presStyleCnt="0">
        <dgm:presLayoutVars>
          <dgm:chMax val="0"/>
          <dgm:chPref val="0"/>
        </dgm:presLayoutVars>
      </dgm:prSet>
      <dgm:spPr/>
    </dgm:pt>
    <dgm:pt modelId="{4F20A421-B5C8-4135-98B3-5583BDE0935B}" type="pres">
      <dgm:prSet presAssocID="{A0071FDC-E44F-4E47-9860-10B91B7CE97C}" presName="Image" presStyleLbl="node1" presStyleIdx="2" presStyleCnt="3" custScaleY="87858" custLinFactNeighborX="-56859" custLinFactNeighborY="-14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138AD8-E192-4264-B764-1A2CC01E7072}" type="pres">
      <dgm:prSet presAssocID="{A0071FDC-E44F-4E47-9860-10B91B7CE97C}" presName="childText" presStyleLbl="lnNode1" presStyleIdx="2" presStyleCnt="3" custScaleX="115494" custScaleY="87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C9C71-28B6-4EED-8576-985FC7F02AC1}" type="presOf" srcId="{346B76F6-77BD-43DD-AF0B-8A8F2025E9CF}" destId="{0C55655E-302C-419B-AB82-24FE7E1AB7F6}" srcOrd="0" destOrd="0" presId="urn:microsoft.com/office/officeart/2008/layout/PictureAccentList"/>
    <dgm:cxn modelId="{BC2E3BA9-B17B-4EC8-BFFE-16D2C9F33A77}" srcId="{346B76F6-77BD-43DD-AF0B-8A8F2025E9CF}" destId="{449A4D24-988B-498D-B30D-93CF8106189C}" srcOrd="0" destOrd="0" parTransId="{A3D6FC2D-A56C-4267-9341-60D49CE31E2C}" sibTransId="{70978F0D-68DB-4B60-9D13-AE2D4E63489A}"/>
    <dgm:cxn modelId="{F5E43C76-53C8-43A2-8604-777996A9AB0C}" srcId="{449A4D24-988B-498D-B30D-93CF8106189C}" destId="{89A33DDD-E8E6-4BBA-AAD2-C9CBB965B96B}" srcOrd="1" destOrd="0" parTransId="{DFE32E15-4420-4B03-9B22-87CA0128BC48}" sibTransId="{38E4FB96-2F78-4A35-A0A3-5708A57B7D44}"/>
    <dgm:cxn modelId="{06032910-032C-4140-A20E-FB260F1F2690}" srcId="{449A4D24-988B-498D-B30D-93CF8106189C}" destId="{18B3187E-464D-4987-8980-7E11B04FFAA7}" srcOrd="0" destOrd="0" parTransId="{26535A3B-7D31-412F-9467-A74ACE49F7E7}" sibTransId="{6338BBA0-4C5B-40C0-A88A-AF454A63855E}"/>
    <dgm:cxn modelId="{7940F296-99E8-48F0-A9D2-F4F415D7495E}" type="presOf" srcId="{18B3187E-464D-4987-8980-7E11B04FFAA7}" destId="{0DB9EABB-F050-4B24-A081-77926966B124}" srcOrd="0" destOrd="0" presId="urn:microsoft.com/office/officeart/2008/layout/PictureAccentList"/>
    <dgm:cxn modelId="{0F0C701B-37A7-4CAA-B625-E6354733C74E}" type="presOf" srcId="{449A4D24-988B-498D-B30D-93CF8106189C}" destId="{C842363F-D359-47E5-9892-DDBDAA61176C}" srcOrd="0" destOrd="0" presId="urn:microsoft.com/office/officeart/2008/layout/PictureAccentList"/>
    <dgm:cxn modelId="{DF5BF2D8-1329-4AE7-91BC-AB0DC168599E}" type="presOf" srcId="{A0071FDC-E44F-4E47-9860-10B91B7CE97C}" destId="{0A138AD8-E192-4264-B764-1A2CC01E7072}" srcOrd="0" destOrd="0" presId="urn:microsoft.com/office/officeart/2008/layout/PictureAccentList"/>
    <dgm:cxn modelId="{EBAF180F-D144-4DB5-9EFD-68CE639196B3}" srcId="{449A4D24-988B-498D-B30D-93CF8106189C}" destId="{A0071FDC-E44F-4E47-9860-10B91B7CE97C}" srcOrd="2" destOrd="0" parTransId="{0E75E57C-FF92-405F-92DB-FCAD8A9E6D08}" sibTransId="{705973C9-6D1E-4BF3-84E2-F42C2011BDF4}"/>
    <dgm:cxn modelId="{C87ADE88-1EBE-429E-BB4B-6EFFDC094BE1}" type="presOf" srcId="{89A33DDD-E8E6-4BBA-AAD2-C9CBB965B96B}" destId="{00CC9A9F-5CA2-49EB-9DF5-7817489361D9}" srcOrd="0" destOrd="0" presId="urn:microsoft.com/office/officeart/2008/layout/PictureAccentList"/>
    <dgm:cxn modelId="{5DDD4CD3-7308-4D71-9DD1-1A3E3133E499}" type="presParOf" srcId="{0C55655E-302C-419B-AB82-24FE7E1AB7F6}" destId="{7B69A1BC-6BAB-44A6-A86E-A6FAAC9C43FD}" srcOrd="0" destOrd="0" presId="urn:microsoft.com/office/officeart/2008/layout/PictureAccentList"/>
    <dgm:cxn modelId="{A227156B-3564-4F26-8BEF-916C2DFE7539}" type="presParOf" srcId="{7B69A1BC-6BAB-44A6-A86E-A6FAAC9C43FD}" destId="{0FA1DA6D-94B4-45B8-BBED-22E44F8E1DCF}" srcOrd="0" destOrd="0" presId="urn:microsoft.com/office/officeart/2008/layout/PictureAccentList"/>
    <dgm:cxn modelId="{6732474C-1034-46BB-AB9B-AD0A1CF9B367}" type="presParOf" srcId="{0FA1DA6D-94B4-45B8-BBED-22E44F8E1DCF}" destId="{C842363F-D359-47E5-9892-DDBDAA61176C}" srcOrd="0" destOrd="0" presId="urn:microsoft.com/office/officeart/2008/layout/PictureAccentList"/>
    <dgm:cxn modelId="{1C6CD172-EF3C-436C-B6AA-EFE56766116F}" type="presParOf" srcId="{7B69A1BC-6BAB-44A6-A86E-A6FAAC9C43FD}" destId="{7A2FB678-488D-4946-A20D-B364582E4E84}" srcOrd="1" destOrd="0" presId="urn:microsoft.com/office/officeart/2008/layout/PictureAccentList"/>
    <dgm:cxn modelId="{C161416B-FECD-4D78-AC68-F1578C99D74E}" type="presParOf" srcId="{7A2FB678-488D-4946-A20D-B364582E4E84}" destId="{A31D137F-B2B5-47D0-B619-441ECB22CB91}" srcOrd="0" destOrd="0" presId="urn:microsoft.com/office/officeart/2008/layout/PictureAccentList"/>
    <dgm:cxn modelId="{889B315F-71E5-4BC7-AB2E-4D9868952BA5}" type="presParOf" srcId="{A31D137F-B2B5-47D0-B619-441ECB22CB91}" destId="{7717E41C-3EA0-4F66-A945-8349A38DB71E}" srcOrd="0" destOrd="0" presId="urn:microsoft.com/office/officeart/2008/layout/PictureAccentList"/>
    <dgm:cxn modelId="{D97F062D-DBBB-441F-BC59-57C852434630}" type="presParOf" srcId="{A31D137F-B2B5-47D0-B619-441ECB22CB91}" destId="{0DB9EABB-F050-4B24-A081-77926966B124}" srcOrd="1" destOrd="0" presId="urn:microsoft.com/office/officeart/2008/layout/PictureAccentList"/>
    <dgm:cxn modelId="{C363352A-EA43-4F1E-B435-0748DF570A4D}" type="presParOf" srcId="{7A2FB678-488D-4946-A20D-B364582E4E84}" destId="{24724F9E-8BA2-4EB4-861D-AC04DFB8C3EC}" srcOrd="1" destOrd="0" presId="urn:microsoft.com/office/officeart/2008/layout/PictureAccentList"/>
    <dgm:cxn modelId="{D4DA657A-7A59-47FD-91F6-5E5282208042}" type="presParOf" srcId="{24724F9E-8BA2-4EB4-861D-AC04DFB8C3EC}" destId="{4B38EE39-E5CE-4CC4-99B1-3DCDC2EDE71D}" srcOrd="0" destOrd="0" presId="urn:microsoft.com/office/officeart/2008/layout/PictureAccentList"/>
    <dgm:cxn modelId="{73C6F2DB-4EC0-4CD3-9D1C-0BE98B0D1889}" type="presParOf" srcId="{24724F9E-8BA2-4EB4-861D-AC04DFB8C3EC}" destId="{00CC9A9F-5CA2-49EB-9DF5-7817489361D9}" srcOrd="1" destOrd="0" presId="urn:microsoft.com/office/officeart/2008/layout/PictureAccentList"/>
    <dgm:cxn modelId="{2367A3C1-4F63-45EF-A638-48129AF05A66}" type="presParOf" srcId="{7A2FB678-488D-4946-A20D-B364582E4E84}" destId="{711172FF-1788-4A69-80C0-681760DDEB04}" srcOrd="2" destOrd="0" presId="urn:microsoft.com/office/officeart/2008/layout/PictureAccentList"/>
    <dgm:cxn modelId="{45C68CD5-8537-4FE4-8CDC-AB53F3CE4918}" type="presParOf" srcId="{711172FF-1788-4A69-80C0-681760DDEB04}" destId="{4F20A421-B5C8-4135-98B3-5583BDE0935B}" srcOrd="0" destOrd="0" presId="urn:microsoft.com/office/officeart/2008/layout/PictureAccentList"/>
    <dgm:cxn modelId="{0CDA8A0A-A1A6-40E4-B79C-BCE52B0D5E54}" type="presParOf" srcId="{711172FF-1788-4A69-80C0-681760DDEB04}" destId="{0A138AD8-E192-4264-B764-1A2CC01E707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2363F-D359-47E5-9892-DDBDAA61176C}">
      <dsp:nvSpPr>
        <dsp:cNvPr id="0" name=""/>
        <dsp:cNvSpPr/>
      </dsp:nvSpPr>
      <dsp:spPr>
        <a:xfrm>
          <a:off x="5786" y="863692"/>
          <a:ext cx="8557379" cy="732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АДМИНИСТРАТИВНЫЕ БАРЬЕРЫ </a:t>
          </a:r>
          <a:endParaRPr lang="ru-RU" sz="4100" kern="1200" dirty="0"/>
        </a:p>
      </dsp:txBody>
      <dsp:txXfrm>
        <a:off x="27230" y="885136"/>
        <a:ext cx="8514491" cy="689279"/>
      </dsp:txXfrm>
    </dsp:sp>
    <dsp:sp modelId="{7717E41C-3EA0-4F66-A945-8349A38DB71E}">
      <dsp:nvSpPr>
        <dsp:cNvPr id="0" name=""/>
        <dsp:cNvSpPr/>
      </dsp:nvSpPr>
      <dsp:spPr>
        <a:xfrm>
          <a:off x="437264" y="1759107"/>
          <a:ext cx="986031" cy="86630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9EABB-F050-4B24-A081-77926966B124}">
      <dsp:nvSpPr>
        <dsp:cNvPr id="0" name=""/>
        <dsp:cNvSpPr/>
      </dsp:nvSpPr>
      <dsp:spPr>
        <a:xfrm>
          <a:off x="1648006" y="1743764"/>
          <a:ext cx="5925393" cy="86630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БАРЬЕРЫ ПО ВХОЖДЕНИЮ НА РЫНОК СУБЪЕКТА ПРЕДПРИНИМАТЕЛЬСКОЙ ДЕЯТЕЛЬНОСТИ</a:t>
          </a:r>
          <a:endParaRPr lang="ru-RU" sz="1800" kern="1200" dirty="0"/>
        </a:p>
      </dsp:txBody>
      <dsp:txXfrm>
        <a:off x="1690303" y="1786061"/>
        <a:ext cx="5840799" cy="781713"/>
      </dsp:txXfrm>
    </dsp:sp>
    <dsp:sp modelId="{4B38EE39-E5CE-4CC4-99B1-3DCDC2EDE71D}">
      <dsp:nvSpPr>
        <dsp:cNvPr id="0" name=""/>
        <dsp:cNvSpPr/>
      </dsp:nvSpPr>
      <dsp:spPr>
        <a:xfrm>
          <a:off x="437264" y="2743738"/>
          <a:ext cx="986031" cy="86630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C9A9F-5CA2-49EB-9DF5-7817489361D9}">
      <dsp:nvSpPr>
        <dsp:cNvPr id="0" name=""/>
        <dsp:cNvSpPr/>
      </dsp:nvSpPr>
      <dsp:spPr>
        <a:xfrm>
          <a:off x="1645646" y="2757976"/>
          <a:ext cx="5925393" cy="86630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Барьеры по вхождению на рынок нового товара, в том числе барьеры, связанные с необходимостью установления правового режима нового объекта</a:t>
          </a:r>
          <a:endParaRPr lang="ru-RU" sz="1800" kern="1200" dirty="0"/>
        </a:p>
      </dsp:txBody>
      <dsp:txXfrm>
        <a:off x="1687943" y="2800273"/>
        <a:ext cx="5840799" cy="781713"/>
      </dsp:txXfrm>
    </dsp:sp>
    <dsp:sp modelId="{4F20A421-B5C8-4135-98B3-5583BDE0935B}">
      <dsp:nvSpPr>
        <dsp:cNvPr id="0" name=""/>
        <dsp:cNvSpPr/>
      </dsp:nvSpPr>
      <dsp:spPr>
        <a:xfrm>
          <a:off x="437264" y="3728369"/>
          <a:ext cx="986031" cy="86630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38AD8-E192-4264-B764-1A2CC01E7072}">
      <dsp:nvSpPr>
        <dsp:cNvPr id="0" name=""/>
        <dsp:cNvSpPr/>
      </dsp:nvSpPr>
      <dsp:spPr>
        <a:xfrm>
          <a:off x="1645646" y="3742607"/>
          <a:ext cx="5925393" cy="86630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БАРЬЕРЫ ПО ИСПОЛЬЗОВАНИЮ НОВЫХ ТЕХНОЛОГИЙ, В ТОМ ЧИСЛЕ В СФЕРЕ СВЯЗИ</a:t>
          </a:r>
          <a:endParaRPr lang="ru-RU" sz="1800" kern="1200" dirty="0"/>
        </a:p>
      </dsp:txBody>
      <dsp:txXfrm>
        <a:off x="1687943" y="3784904"/>
        <a:ext cx="5840799" cy="781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75708-24E3-470B-A821-838D517B067A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B80C3-34CD-4724-A66E-13B206ECB7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26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B80C3-34CD-4724-A66E-13B206ECB7C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7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B80C3-34CD-4724-A66E-13B206ECB7C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7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административный12\Downloads\mother-russia.e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9" y="1152330"/>
            <a:ext cx="8362697" cy="435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83768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4152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cs typeface="Aharoni" panose="02010803020104030203" pitchFamily="2" charset="-79"/>
            </a:endParaRPr>
          </a:p>
          <a:p>
            <a:pPr algn="ctr"/>
            <a:endParaRPr lang="ru-RU" sz="2800" b="1" dirty="0">
              <a:cs typeface="Aharoni" panose="02010803020104030203" pitchFamily="2" charset="-79"/>
            </a:endParaRPr>
          </a:p>
          <a:p>
            <a:pPr algn="ctr"/>
            <a:endParaRPr lang="ru-RU" sz="2800" b="1" dirty="0" smtClean="0">
              <a:cs typeface="Aharoni" panose="02010803020104030203" pitchFamily="2" charset="-79"/>
            </a:endParaRPr>
          </a:p>
          <a:p>
            <a:pPr algn="ctr"/>
            <a:endParaRPr lang="ru-RU" sz="2800" b="1" dirty="0" smtClean="0">
              <a:cs typeface="Aharoni" panose="02010803020104030203" pitchFamily="2" charset="-79"/>
            </a:endParaRPr>
          </a:p>
          <a:p>
            <a:pPr algn="ctr"/>
            <a:endParaRPr lang="ru-RU" sz="2800" b="1" dirty="0">
              <a:cs typeface="Aharoni" panose="02010803020104030203" pitchFamily="2" charset="-79"/>
            </a:endParaRPr>
          </a:p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ЦИФРОВАЯ ЭКОНОМИКА 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И АДМИНИСТРАТИВНЫЕ БАРЬЕРЫ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9" y="548680"/>
            <a:ext cx="1889940" cy="21602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95189" y="440668"/>
            <a:ext cx="6021227" cy="23762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endParaRPr lang="ru-RU" sz="2800" b="1" dirty="0" smtClean="0">
              <a:latin typeface="+mn-lt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Институт законодательства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 сравнительного правоведения при Правительстве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Российской Федерации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68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9" y="548680"/>
            <a:ext cx="1889940" cy="21602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95189" y="440668"/>
            <a:ext cx="6021227" cy="23762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483768" y="548680"/>
            <a:ext cx="6412457" cy="3393668"/>
          </a:xfrm>
          <a:prstGeom prst="wedgeRoundRectCallout">
            <a:avLst>
              <a:gd name="adj1" fmla="val -17914"/>
              <a:gd name="adj2" fmla="val 54235"/>
              <a:gd name="adj3" fmla="val 1666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Цифровая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экономика</a:t>
            </a:r>
            <a:r>
              <a:rPr lang="ru-RU" sz="2000" dirty="0" smtClean="0">
                <a:solidFill>
                  <a:schemeClr val="tx1"/>
                </a:solidFill>
              </a:rPr>
              <a:t> - </a:t>
            </a:r>
            <a:r>
              <a:rPr lang="ru-RU" sz="2000" dirty="0">
                <a:solidFill>
                  <a:schemeClr val="tx1"/>
                </a:solidFill>
              </a:rPr>
              <a:t>хозяйственная деятельность, в которой ключевым фактором производства являются данные в цифровом виде, обработка больших объемов и использование результатов анализа которых по сравнению с традиционными формами хозяйствования позволяют существенно повысить эффективность различных видов производства, технологий, оборудования, хранения, продажи, доставки товаров и услуг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05249" y="4293096"/>
            <a:ext cx="8508700" cy="2304255"/>
          </a:xfrm>
          <a:prstGeom prst="wedgeRoundRectCallout">
            <a:avLst>
              <a:gd name="adj1" fmla="val -18650"/>
              <a:gd name="adj2" fmla="val -545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устранени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ключевых правовых ограничений </a:t>
            </a:r>
            <a:r>
              <a:rPr lang="ru-RU" sz="220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отдельных правовых институтов, направленных на решение первоочередных задач формирования </a:t>
            </a:r>
            <a:r>
              <a:rPr lang="ru-RU" sz="2200">
                <a:solidFill>
                  <a:schemeClr val="tx1">
                    <a:lumMod val="95000"/>
                    <a:lumOff val="5000"/>
                  </a:schemeClr>
                </a:solidFill>
              </a:rPr>
              <a:t>цифровой </a:t>
            </a:r>
            <a:r>
              <a:rPr lang="ru-RU" sz="2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экономики,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том числе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снятие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административных барьеров</a:t>
            </a:r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20739849"/>
              </p:ext>
            </p:extLst>
          </p:nvPr>
        </p:nvGraphicFramePr>
        <p:xfrm>
          <a:off x="251520" y="548681"/>
          <a:ext cx="8568952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9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0466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ЦИФРОВЫЕ ТЕХНОЛОГИИ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66842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Большие данные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Облачные технологии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Роботы и </a:t>
            </a:r>
            <a:r>
              <a:rPr lang="ru-RU" dirty="0"/>
              <a:t>искусственный </a:t>
            </a:r>
            <a:r>
              <a:rPr lang="ru-RU" dirty="0" smtClean="0"/>
              <a:t>интеллект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Системы распределенного </a:t>
            </a:r>
            <a:r>
              <a:rPr lang="ru-RU" dirty="0" smtClean="0"/>
              <a:t>реестра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Квантовые технологии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Новые производственные </a:t>
            </a:r>
            <a:r>
              <a:rPr lang="ru-RU" dirty="0" smtClean="0"/>
              <a:t>технологии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Промышленный </a:t>
            </a:r>
            <a:r>
              <a:rPr lang="ru-RU" dirty="0" smtClean="0"/>
              <a:t>интернет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Технологии беспроводной </a:t>
            </a:r>
            <a:r>
              <a:rPr lang="ru-RU" dirty="0" smtClean="0"/>
              <a:t>связи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Технологии виртуальной </a:t>
            </a:r>
            <a:r>
              <a:rPr lang="ru-RU" dirty="0"/>
              <a:t>и дополненной </a:t>
            </a:r>
            <a:r>
              <a:rPr lang="ru-RU" dirty="0" smtClean="0"/>
              <a:t>реальностей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9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2629</TotalTime>
  <Words>170</Words>
  <Application>Microsoft Office PowerPoint</Application>
  <PresentationFormat>Экран (4:3)</PresentationFormat>
  <Paragraphs>38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отд. административного зак-ва 12</dc:creator>
  <cp:lastModifiedBy>Волкова Наталья Сергеевна</cp:lastModifiedBy>
  <cp:revision>92</cp:revision>
  <cp:lastPrinted>2019-06-21T11:45:39Z</cp:lastPrinted>
  <dcterms:created xsi:type="dcterms:W3CDTF">2018-08-30T14:01:48Z</dcterms:created>
  <dcterms:modified xsi:type="dcterms:W3CDTF">2019-06-21T19:38:31Z</dcterms:modified>
</cp:coreProperties>
</file>